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8288000" cy="10287000"/>
  <p:notesSz cx="6858000" cy="9144000"/>
  <p:embeddedFontLst>
    <p:embeddedFont>
      <p:font typeface="Arimo" panose="020B0604020202020204" charset="0"/>
      <p:regular r:id="rId15"/>
    </p:embeddedFont>
    <p:embeddedFont>
      <p:font typeface="Arimo Bold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3D872-04AC-EB17-D94E-073683926978}" v="38" dt="2025-10-22T11:33:48.8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edl, Melanie" userId="S::so69jova@fauad.fau.de::04c8e465-d81b-4827-808e-ef80408a110f" providerId="AD" clId="Web-{F5A3D872-04AC-EB17-D94E-073683926978}"/>
    <pc:docChg chg="modSld modMainMaster">
      <pc:chgData name="Riedl, Melanie" userId="S::so69jova@fauad.fau.de::04c8e465-d81b-4827-808e-ef80408a110f" providerId="AD" clId="Web-{F5A3D872-04AC-EB17-D94E-073683926978}" dt="2025-10-22T11:33:48.816" v="37" actId="14100"/>
      <pc:docMkLst>
        <pc:docMk/>
      </pc:docMkLst>
      <pc:sldChg chg="addSp modSp">
        <pc:chgData name="Riedl, Melanie" userId="S::so69jova@fauad.fau.de::04c8e465-d81b-4827-808e-ef80408a110f" providerId="AD" clId="Web-{F5A3D872-04AC-EB17-D94E-073683926978}" dt="2025-10-22T11:32:23.675" v="18" actId="14100"/>
        <pc:sldMkLst>
          <pc:docMk/>
          <pc:sldMk cId="0" sldId="256"/>
        </pc:sldMkLst>
        <pc:spChg chg="add mod">
          <ac:chgData name="Riedl, Melanie" userId="S::so69jova@fauad.fau.de::04c8e465-d81b-4827-808e-ef80408a110f" providerId="AD" clId="Web-{F5A3D872-04AC-EB17-D94E-073683926978}" dt="2025-10-22T11:32:23.675" v="18" actId="14100"/>
          <ac:spMkLst>
            <pc:docMk/>
            <pc:sldMk cId="0" sldId="256"/>
            <ac:spMk id="11" creationId="{44FF32DA-3245-5D48-5F56-7169D513CE01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2:38.581" v="21" actId="14100"/>
        <pc:sldMkLst>
          <pc:docMk/>
          <pc:sldMk cId="0" sldId="257"/>
        </pc:sldMkLst>
        <pc:spChg chg="add mod">
          <ac:chgData name="Riedl, Melanie" userId="S::so69jova@fauad.fau.de::04c8e465-d81b-4827-808e-ef80408a110f" providerId="AD" clId="Web-{F5A3D872-04AC-EB17-D94E-073683926978}" dt="2025-10-22T11:32:38.581" v="21" actId="14100"/>
          <ac:spMkLst>
            <pc:docMk/>
            <pc:sldMk cId="0" sldId="257"/>
            <ac:spMk id="72" creationId="{A52751EF-5C53-0FBB-FC27-215632C52F49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2:50.503" v="23" actId="14100"/>
        <pc:sldMkLst>
          <pc:docMk/>
          <pc:sldMk cId="0" sldId="258"/>
        </pc:sldMkLst>
        <pc:spChg chg="add mod">
          <ac:chgData name="Riedl, Melanie" userId="S::so69jova@fauad.fau.de::04c8e465-d81b-4827-808e-ef80408a110f" providerId="AD" clId="Web-{F5A3D872-04AC-EB17-D94E-073683926978}" dt="2025-10-22T11:32:50.503" v="23" actId="14100"/>
          <ac:spMkLst>
            <pc:docMk/>
            <pc:sldMk cId="0" sldId="258"/>
            <ac:spMk id="7" creationId="{39F046CA-7DA0-D2ED-4367-E2D6BF478C40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2:57.691" v="25" actId="14100"/>
        <pc:sldMkLst>
          <pc:docMk/>
          <pc:sldMk cId="0" sldId="259"/>
        </pc:sldMkLst>
        <pc:spChg chg="add mod">
          <ac:chgData name="Riedl, Melanie" userId="S::so69jova@fauad.fau.de::04c8e465-d81b-4827-808e-ef80408a110f" providerId="AD" clId="Web-{F5A3D872-04AC-EB17-D94E-073683926978}" dt="2025-10-22T11:32:57.691" v="25" actId="14100"/>
          <ac:spMkLst>
            <pc:docMk/>
            <pc:sldMk cId="0" sldId="259"/>
            <ac:spMk id="5" creationId="{B4739AED-E3D0-77D0-49FF-A5CA2E0A4D28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06.488" v="27" actId="14100"/>
        <pc:sldMkLst>
          <pc:docMk/>
          <pc:sldMk cId="0" sldId="260"/>
        </pc:sldMkLst>
        <pc:spChg chg="add mod">
          <ac:chgData name="Riedl, Melanie" userId="S::so69jova@fauad.fau.de::04c8e465-d81b-4827-808e-ef80408a110f" providerId="AD" clId="Web-{F5A3D872-04AC-EB17-D94E-073683926978}" dt="2025-10-22T11:33:06.488" v="27" actId="14100"/>
          <ac:spMkLst>
            <pc:docMk/>
            <pc:sldMk cId="0" sldId="260"/>
            <ac:spMk id="5" creationId="{8E806F0B-CFB9-27AF-6D72-18A8BE18597C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16.441" v="29" actId="14100"/>
        <pc:sldMkLst>
          <pc:docMk/>
          <pc:sldMk cId="0" sldId="261"/>
        </pc:sldMkLst>
        <pc:spChg chg="add mod">
          <ac:chgData name="Riedl, Melanie" userId="S::so69jova@fauad.fau.de::04c8e465-d81b-4827-808e-ef80408a110f" providerId="AD" clId="Web-{F5A3D872-04AC-EB17-D94E-073683926978}" dt="2025-10-22T11:33:16.441" v="29" actId="14100"/>
          <ac:spMkLst>
            <pc:docMk/>
            <pc:sldMk cId="0" sldId="261"/>
            <ac:spMk id="6" creationId="{8F6A083D-FCE5-C0A7-0791-3EC55AEC8059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25.332" v="31" actId="14100"/>
        <pc:sldMkLst>
          <pc:docMk/>
          <pc:sldMk cId="0" sldId="262"/>
        </pc:sldMkLst>
        <pc:spChg chg="add mod">
          <ac:chgData name="Riedl, Melanie" userId="S::so69jova@fauad.fau.de::04c8e465-d81b-4827-808e-ef80408a110f" providerId="AD" clId="Web-{F5A3D872-04AC-EB17-D94E-073683926978}" dt="2025-10-22T11:33:25.332" v="31" actId="14100"/>
          <ac:spMkLst>
            <pc:docMk/>
            <pc:sldMk cId="0" sldId="262"/>
            <ac:spMk id="5" creationId="{41A46476-05C7-CFF3-30AA-CD7E5DA8270E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33.285" v="33" actId="14100"/>
        <pc:sldMkLst>
          <pc:docMk/>
          <pc:sldMk cId="0" sldId="263"/>
        </pc:sldMkLst>
        <pc:spChg chg="add mod">
          <ac:chgData name="Riedl, Melanie" userId="S::so69jova@fauad.fau.de::04c8e465-d81b-4827-808e-ef80408a110f" providerId="AD" clId="Web-{F5A3D872-04AC-EB17-D94E-073683926978}" dt="2025-10-22T11:33:33.285" v="33" actId="14100"/>
          <ac:spMkLst>
            <pc:docMk/>
            <pc:sldMk cId="0" sldId="263"/>
            <ac:spMk id="6" creationId="{3782CFDA-201F-E89B-41B4-0061AF1D2A65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40.441" v="35" actId="14100"/>
        <pc:sldMkLst>
          <pc:docMk/>
          <pc:sldMk cId="0" sldId="264"/>
        </pc:sldMkLst>
        <pc:spChg chg="add mod">
          <ac:chgData name="Riedl, Melanie" userId="S::so69jova@fauad.fau.de::04c8e465-d81b-4827-808e-ef80408a110f" providerId="AD" clId="Web-{F5A3D872-04AC-EB17-D94E-073683926978}" dt="2025-10-22T11:33:40.441" v="35" actId="14100"/>
          <ac:spMkLst>
            <pc:docMk/>
            <pc:sldMk cId="0" sldId="264"/>
            <ac:spMk id="6" creationId="{23A31251-6DC3-AA35-0E22-81CD8504BF08}"/>
          </ac:spMkLst>
        </pc:spChg>
      </pc:sldChg>
      <pc:sldChg chg="addSp modSp">
        <pc:chgData name="Riedl, Melanie" userId="S::so69jova@fauad.fau.de::04c8e465-d81b-4827-808e-ef80408a110f" providerId="AD" clId="Web-{F5A3D872-04AC-EB17-D94E-073683926978}" dt="2025-10-22T11:33:48.816" v="37" actId="14100"/>
        <pc:sldMkLst>
          <pc:docMk/>
          <pc:sldMk cId="972464829" sldId="265"/>
        </pc:sldMkLst>
        <pc:spChg chg="add mod">
          <ac:chgData name="Riedl, Melanie" userId="S::so69jova@fauad.fau.de::04c8e465-d81b-4827-808e-ef80408a110f" providerId="AD" clId="Web-{F5A3D872-04AC-EB17-D94E-073683926978}" dt="2025-10-22T11:33:48.816" v="37" actId="14100"/>
          <ac:spMkLst>
            <pc:docMk/>
            <pc:sldMk cId="972464829" sldId="265"/>
            <ac:spMk id="5" creationId="{6C5B6468-898C-FD3B-DA08-C05F6EDD58C6}"/>
          </ac:spMkLst>
        </pc:spChg>
      </pc:sldChg>
      <pc:sldMasterChg chg="modSp mod modSldLayout">
        <pc:chgData name="Riedl, Melanie" userId="S::so69jova@fauad.fau.de::04c8e465-d81b-4827-808e-ef80408a110f" providerId="AD" clId="Web-{F5A3D872-04AC-EB17-D94E-073683926978}" dt="2025-10-22T11:32:29.722" v="19"/>
        <pc:sldMasterMkLst>
          <pc:docMk/>
          <pc:sldMasterMk cId="0" sldId="2147483648"/>
        </pc:sldMasterMkLst>
        <pc:spChg chg="mod">
          <ac:chgData name="Riedl, Melanie" userId="S::so69jova@fauad.fau.de::04c8e465-d81b-4827-808e-ef80408a110f" providerId="AD" clId="Web-{F5A3D872-04AC-EB17-D94E-073683926978}" dt="2025-10-22T11:32:04.331" v="13"/>
          <ac:spMkLst>
            <pc:docMk/>
            <pc:sldMasterMk cId="0" sldId="2147483648"/>
            <ac:spMk id="5" creationId="{00000000-0000-0000-0000-000000000000}"/>
          </ac:spMkLst>
        </pc:sp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49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0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1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1"/>
              <ac:spMk id="5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2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3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3"/>
              <ac:spMk id="8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4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5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5"/>
              <ac:spMk id="3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6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6"/>
              <ac:spMk id="6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7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7"/>
              <ac:spMk id="6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8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8"/>
              <ac:spMk id="5" creationId="{00000000-0000-0000-0000-000000000000}"/>
            </ac:spMkLst>
          </pc:spChg>
        </pc:sldLayoutChg>
        <pc:sldLayoutChg chg="modSp mod">
          <pc:chgData name="Riedl, Melanie" userId="S::so69jova@fauad.fau.de::04c8e465-d81b-4827-808e-ef80408a110f" providerId="AD" clId="Web-{F5A3D872-04AC-EB17-D94E-073683926978}" dt="2025-10-22T11:32:29.722" v="19"/>
          <pc:sldLayoutMkLst>
            <pc:docMk/>
            <pc:sldMasterMk cId="0" sldId="2147483648"/>
            <pc:sldLayoutMk cId="0" sldId="2147483659"/>
          </pc:sldLayoutMkLst>
          <pc:spChg chg="mod">
            <ac:chgData name="Riedl, Melanie" userId="S::so69jova@fauad.fau.de::04c8e465-d81b-4827-808e-ef80408a110f" providerId="AD" clId="Web-{F5A3D872-04AC-EB17-D94E-073683926978}" dt="2025-10-22T11:32:04.331" v="13"/>
            <ac:spMkLst>
              <pc:docMk/>
              <pc:sldMasterMk cId="0" sldId="2147483648"/>
              <pc:sldLayoutMk cId="0" sldId="2147483659"/>
              <ac:spMk id="5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1.png"/><Relationship Id="rId16" Type="http://schemas.openxmlformats.org/officeDocument/2006/relationships/image" Target="../media/image2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073360" y="1018376"/>
            <a:ext cx="12512621" cy="6623927"/>
            <a:chOff x="0" y="-209549"/>
            <a:chExt cx="16683495" cy="883190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4408539" cy="8622352"/>
            </a:xfrm>
            <a:custGeom>
              <a:avLst/>
              <a:gdLst/>
              <a:ahLst/>
              <a:cxnLst/>
              <a:rect l="l" t="t" r="r" b="b"/>
              <a:pathLst>
                <a:path w="14408539" h="8622352">
                  <a:moveTo>
                    <a:pt x="0" y="0"/>
                  </a:moveTo>
                  <a:lnTo>
                    <a:pt x="14408539" y="0"/>
                  </a:lnTo>
                  <a:lnTo>
                    <a:pt x="14408539" y="8622352"/>
                  </a:lnTo>
                  <a:lnTo>
                    <a:pt x="0" y="862235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209549"/>
              <a:ext cx="16683495" cy="883190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>
                <a:lnSpc>
                  <a:spcPts val="13247"/>
                </a:lnSpc>
              </a:pPr>
              <a:r>
                <a:rPr lang="en-US" sz="9600" b="1" err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Exploratives</a:t>
              </a:r>
              <a:r>
                <a:rPr lang="en-US" sz="960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 </a:t>
              </a:r>
              <a:r>
                <a:rPr lang="en-US" sz="9600" b="1" err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Prompten</a:t>
              </a:r>
              <a:r>
                <a:rPr lang="en-US" sz="960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: </a:t>
              </a:r>
              <a:endParaRPr lang="en-US">
                <a:sym typeface="Arimo Bold"/>
              </a:endParaRPr>
            </a:p>
            <a:p>
              <a:pPr>
                <a:lnSpc>
                  <a:spcPts val="13247"/>
                </a:lnSpc>
              </a:pPr>
              <a:r>
                <a:rPr lang="en-US" sz="9600" b="1" err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Reflexion</a:t>
              </a:r>
              <a:endParaRPr lang="en-US" sz="9600" b="1" err="1">
                <a:solidFill>
                  <a:srgbClr val="333746"/>
                </a:solidFill>
                <a:latin typeface="Arimo Bold"/>
                <a:ea typeface="Arimo Bold"/>
                <a:cs typeface="Arimo Bold"/>
              </a:endParaRPr>
            </a:p>
          </p:txBody>
        </p:sp>
      </p:grpSp>
      <p:sp>
        <p:nvSpPr>
          <p:cNvPr id="7" name="Freeform 7"/>
          <p:cNvSpPr/>
          <p:nvPr/>
        </p:nvSpPr>
        <p:spPr>
          <a:xfrm>
            <a:off x="15205710" y="6229538"/>
            <a:ext cx="2798634" cy="3581400"/>
          </a:xfrm>
          <a:custGeom>
            <a:avLst/>
            <a:gdLst/>
            <a:ahLst/>
            <a:cxnLst/>
            <a:rect l="l" t="t" r="r" b="b"/>
            <a:pathLst>
              <a:path w="2798634" h="3581400">
                <a:moveTo>
                  <a:pt x="0" y="0"/>
                </a:moveTo>
                <a:lnTo>
                  <a:pt x="2798634" y="0"/>
                </a:lnTo>
                <a:lnTo>
                  <a:pt x="279863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8" name="Freeform 8"/>
          <p:cNvSpPr/>
          <p:nvPr/>
        </p:nvSpPr>
        <p:spPr>
          <a:xfrm>
            <a:off x="14148700" y="2399156"/>
            <a:ext cx="3437646" cy="1871198"/>
          </a:xfrm>
          <a:custGeom>
            <a:avLst/>
            <a:gdLst/>
            <a:ahLst/>
            <a:cxnLst/>
            <a:rect l="l" t="t" r="r" b="b"/>
            <a:pathLst>
              <a:path w="3437646" h="1871198">
                <a:moveTo>
                  <a:pt x="0" y="0"/>
                </a:moveTo>
                <a:lnTo>
                  <a:pt x="3437646" y="0"/>
                </a:lnTo>
                <a:lnTo>
                  <a:pt x="3437646" y="1871198"/>
                </a:lnTo>
                <a:lnTo>
                  <a:pt x="0" y="18711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9" name="Freeform 9"/>
          <p:cNvSpPr/>
          <p:nvPr/>
        </p:nvSpPr>
        <p:spPr>
          <a:xfrm>
            <a:off x="10924867" y="4358856"/>
            <a:ext cx="2294398" cy="1274744"/>
          </a:xfrm>
          <a:custGeom>
            <a:avLst/>
            <a:gdLst/>
            <a:ahLst/>
            <a:cxnLst/>
            <a:rect l="l" t="t" r="r" b="b"/>
            <a:pathLst>
              <a:path w="2294398" h="1274744">
                <a:moveTo>
                  <a:pt x="0" y="0"/>
                </a:moveTo>
                <a:lnTo>
                  <a:pt x="2294398" y="0"/>
                </a:lnTo>
                <a:lnTo>
                  <a:pt x="2294398" y="1274744"/>
                </a:lnTo>
                <a:lnTo>
                  <a:pt x="0" y="12747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0" name="Freeform 10"/>
          <p:cNvSpPr/>
          <p:nvPr/>
        </p:nvSpPr>
        <p:spPr>
          <a:xfrm>
            <a:off x="12072066" y="1428300"/>
            <a:ext cx="1488002" cy="826644"/>
          </a:xfrm>
          <a:custGeom>
            <a:avLst/>
            <a:gdLst/>
            <a:ahLst/>
            <a:cxnLst/>
            <a:rect l="l" t="t" r="r" b="b"/>
            <a:pathLst>
              <a:path w="1488002" h="826644">
                <a:moveTo>
                  <a:pt x="0" y="0"/>
                </a:moveTo>
                <a:lnTo>
                  <a:pt x="1488002" y="0"/>
                </a:lnTo>
                <a:lnTo>
                  <a:pt x="1488002" y="826644"/>
                </a:lnTo>
                <a:lnTo>
                  <a:pt x="0" y="82664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4FF32DA-3245-5D48-5F56-7169D513C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812893"/>
            <a:ext cx="18291671" cy="475293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8A4B3-085A-0332-D956-91B0B9822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CA59AE0-6E30-E17D-1426-1A0F2FB506AB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E49DB12-076E-5BDB-F53A-87BFA83E71D2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>
            <a:extLst>
              <a:ext uri="{FF2B5EF4-FFF2-40B4-BE49-F238E27FC236}">
                <a16:creationId xmlns:a16="http://schemas.microsoft.com/office/drawing/2014/main" id="{C3570E18-7176-1F08-D655-EEF509FFD06A}"/>
              </a:ext>
            </a:extLst>
          </p:cNvPr>
          <p:cNvSpPr txBox="1"/>
          <p:nvPr/>
        </p:nvSpPr>
        <p:spPr>
          <a:xfrm>
            <a:off x="457200" y="2857500"/>
            <a:ext cx="13411200" cy="13098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59"/>
              </a:lnSpc>
              <a:spcBef>
                <a:spcPct val="0"/>
              </a:spcBef>
            </a:pPr>
            <a:endParaRPr lang="en-US" sz="7200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>
              <a:lnSpc>
                <a:spcPts val="4859"/>
              </a:lnSpc>
              <a:spcBef>
                <a:spcPct val="0"/>
              </a:spcBef>
            </a:pPr>
            <a:r>
              <a:rPr lang="en-US" sz="72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A2245F97-6A1A-9818-3A2D-F050F797A640}"/>
              </a:ext>
            </a:extLst>
          </p:cNvPr>
          <p:cNvSpPr/>
          <p:nvPr/>
        </p:nvSpPr>
        <p:spPr>
          <a:xfrm>
            <a:off x="15205710" y="6229538"/>
            <a:ext cx="2798634" cy="3581400"/>
          </a:xfrm>
          <a:custGeom>
            <a:avLst/>
            <a:gdLst/>
            <a:ahLst/>
            <a:cxnLst/>
            <a:rect l="l" t="t" r="r" b="b"/>
            <a:pathLst>
              <a:path w="2798634" h="3581400">
                <a:moveTo>
                  <a:pt x="0" y="0"/>
                </a:moveTo>
                <a:lnTo>
                  <a:pt x="2798634" y="0"/>
                </a:lnTo>
                <a:lnTo>
                  <a:pt x="279863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37DB5CD-757B-7E8C-FEA9-5C80A4CDDEF0}"/>
              </a:ext>
            </a:extLst>
          </p:cNvPr>
          <p:cNvSpPr txBox="1"/>
          <p:nvPr/>
        </p:nvSpPr>
        <p:spPr>
          <a:xfrm>
            <a:off x="1143000" y="2628900"/>
            <a:ext cx="13030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200" b="1"/>
              <a:t>Megaprompt + Durchführung für die Personaleinsatzplanung der </a:t>
            </a:r>
            <a:r>
              <a:rPr lang="de-DE" sz="7200" b="1" err="1"/>
              <a:t>LogiTrade</a:t>
            </a:r>
            <a:r>
              <a:rPr lang="de-DE" sz="7200" b="1"/>
              <a:t> SOLUTIONS GmbH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6468-898C-FD3B-DA08-C05F6EDD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812893"/>
            <a:ext cx="18291672" cy="475293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  <p:extLst>
      <p:ext uri="{BB962C8B-B14F-4D97-AF65-F5344CB8AC3E}">
        <p14:creationId xmlns:p14="http://schemas.microsoft.com/office/powerpoint/2010/main" val="97246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AutoShape 4"/>
          <p:cNvSpPr/>
          <p:nvPr/>
        </p:nvSpPr>
        <p:spPr>
          <a:xfrm rot="114519">
            <a:off x="3713433" y="2352075"/>
            <a:ext cx="1143935" cy="0"/>
          </a:xfrm>
          <a:prstGeom prst="line">
            <a:avLst/>
          </a:prstGeom>
          <a:ln w="19050" cap="rnd">
            <a:solidFill>
              <a:srgbClr val="333746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de-DE"/>
          </a:p>
        </p:txBody>
      </p:sp>
      <p:grpSp>
        <p:nvGrpSpPr>
          <p:cNvPr id="5" name="Group 5"/>
          <p:cNvGrpSpPr/>
          <p:nvPr/>
        </p:nvGrpSpPr>
        <p:grpSpPr>
          <a:xfrm>
            <a:off x="4029764" y="330752"/>
            <a:ext cx="9552610" cy="587512"/>
            <a:chOff x="0" y="0"/>
            <a:chExt cx="12736813" cy="783349"/>
          </a:xfrm>
        </p:grpSpPr>
        <p:sp>
          <p:nvSpPr>
            <p:cNvPr id="6" name="Freeform 6"/>
            <p:cNvSpPr/>
            <p:nvPr/>
          </p:nvSpPr>
          <p:spPr>
            <a:xfrm>
              <a:off x="33909" y="33909"/>
              <a:ext cx="12669139" cy="715518"/>
            </a:xfrm>
            <a:custGeom>
              <a:avLst/>
              <a:gdLst/>
              <a:ahLst/>
              <a:cxnLst/>
              <a:rect l="l" t="t" r="r" b="b"/>
              <a:pathLst>
                <a:path w="12669139" h="715518">
                  <a:moveTo>
                    <a:pt x="0" y="0"/>
                  </a:moveTo>
                  <a:lnTo>
                    <a:pt x="12669139" y="0"/>
                  </a:lnTo>
                  <a:lnTo>
                    <a:pt x="12669139" y="715518"/>
                  </a:lnTo>
                  <a:lnTo>
                    <a:pt x="0" y="715518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7"/>
            <p:cNvSpPr/>
            <p:nvPr/>
          </p:nvSpPr>
          <p:spPr>
            <a:xfrm>
              <a:off x="0" y="0"/>
              <a:ext cx="12736957" cy="783336"/>
            </a:xfrm>
            <a:custGeom>
              <a:avLst/>
              <a:gdLst/>
              <a:ahLst/>
              <a:cxnLst/>
              <a:rect l="l" t="t" r="r" b="b"/>
              <a:pathLst>
                <a:path w="12736957" h="783336">
                  <a:moveTo>
                    <a:pt x="33909" y="0"/>
                  </a:moveTo>
                  <a:lnTo>
                    <a:pt x="12703048" y="0"/>
                  </a:lnTo>
                  <a:cubicBezTo>
                    <a:pt x="12721717" y="0"/>
                    <a:pt x="12736957" y="15113"/>
                    <a:pt x="12736957" y="33909"/>
                  </a:cubicBezTo>
                  <a:lnTo>
                    <a:pt x="12736957" y="749427"/>
                  </a:lnTo>
                  <a:cubicBezTo>
                    <a:pt x="12736957" y="768096"/>
                    <a:pt x="12721844" y="783336"/>
                    <a:pt x="12703048" y="783336"/>
                  </a:cubicBezTo>
                  <a:lnTo>
                    <a:pt x="33909" y="783336"/>
                  </a:lnTo>
                  <a:cubicBezTo>
                    <a:pt x="15113" y="783336"/>
                    <a:pt x="0" y="768223"/>
                    <a:pt x="0" y="749427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749427"/>
                  </a:lnTo>
                  <a:lnTo>
                    <a:pt x="33909" y="749427"/>
                  </a:lnTo>
                  <a:lnTo>
                    <a:pt x="33909" y="715645"/>
                  </a:lnTo>
                  <a:lnTo>
                    <a:pt x="12703048" y="715645"/>
                  </a:lnTo>
                  <a:lnTo>
                    <a:pt x="12703048" y="749554"/>
                  </a:lnTo>
                  <a:lnTo>
                    <a:pt x="12669139" y="749554"/>
                  </a:lnTo>
                  <a:lnTo>
                    <a:pt x="12669139" y="33909"/>
                  </a:lnTo>
                  <a:lnTo>
                    <a:pt x="12703048" y="33909"/>
                  </a:lnTo>
                  <a:lnTo>
                    <a:pt x="12703048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C5C3FC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12736813" cy="8119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320"/>
                </a:lnSpc>
              </a:pPr>
              <a:r>
                <a:rPr lang="en-US" sz="360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Wie gestalte ich einen Megaprompt? 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23891" y="1263381"/>
            <a:ext cx="2090325" cy="8670026"/>
            <a:chOff x="0" y="0"/>
            <a:chExt cx="2787099" cy="11560035"/>
          </a:xfrm>
        </p:grpSpPr>
        <p:sp>
          <p:nvSpPr>
            <p:cNvPr id="10" name="Freeform 10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787099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Prompte in mehreren Sinneinheiten, die mit # strukturiert werden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13" name="Freeform 13" descr="Künstliche Intelligenz Silhouette"/>
          <p:cNvSpPr/>
          <p:nvPr/>
        </p:nvSpPr>
        <p:spPr>
          <a:xfrm>
            <a:off x="1044637" y="1284812"/>
            <a:ext cx="1371601" cy="1371600"/>
          </a:xfrm>
          <a:custGeom>
            <a:avLst/>
            <a:gdLst/>
            <a:ahLst/>
            <a:cxnLst/>
            <a:rect l="l" t="t" r="r" b="b"/>
            <a:pathLst>
              <a:path w="1371601" h="1371600">
                <a:moveTo>
                  <a:pt x="0" y="0"/>
                </a:moveTo>
                <a:lnTo>
                  <a:pt x="1371600" y="0"/>
                </a:lnTo>
                <a:lnTo>
                  <a:pt x="1371600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14" name="Group 14"/>
          <p:cNvGrpSpPr/>
          <p:nvPr/>
        </p:nvGrpSpPr>
        <p:grpSpPr>
          <a:xfrm>
            <a:off x="711248" y="2647364"/>
            <a:ext cx="2085562" cy="1022089"/>
            <a:chOff x="0" y="0"/>
            <a:chExt cx="2780749" cy="1362786"/>
          </a:xfrm>
        </p:grpSpPr>
        <p:sp>
          <p:nvSpPr>
            <p:cNvPr id="15" name="Freeform 15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2780749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Verwende Megaprompts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3203707" y="1253385"/>
            <a:ext cx="2090322" cy="8670026"/>
            <a:chOff x="0" y="0"/>
            <a:chExt cx="2787097" cy="11560035"/>
          </a:xfrm>
        </p:grpSpPr>
        <p:sp>
          <p:nvSpPr>
            <p:cNvPr id="19" name="Freeform 19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C5C3FC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2787097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Weise der KI eine Rolle zu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22" name="Freeform 22" descr="Mann Silhouette"/>
          <p:cNvSpPr/>
          <p:nvPr/>
        </p:nvSpPr>
        <p:spPr>
          <a:xfrm>
            <a:off x="3613980" y="1284812"/>
            <a:ext cx="1371599" cy="1371600"/>
          </a:xfrm>
          <a:custGeom>
            <a:avLst/>
            <a:gdLst/>
            <a:ahLst/>
            <a:cxnLst/>
            <a:rect l="l" t="t" r="r" b="b"/>
            <a:pathLst>
              <a:path w="1371599" h="1371600">
                <a:moveTo>
                  <a:pt x="0" y="0"/>
                </a:moveTo>
                <a:lnTo>
                  <a:pt x="1371599" y="0"/>
                </a:lnTo>
                <a:lnTo>
                  <a:pt x="1371599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23" name="Group 23"/>
          <p:cNvGrpSpPr/>
          <p:nvPr/>
        </p:nvGrpSpPr>
        <p:grpSpPr>
          <a:xfrm>
            <a:off x="3206088" y="2647362"/>
            <a:ext cx="2085560" cy="1022089"/>
            <a:chOff x="0" y="0"/>
            <a:chExt cx="2780747" cy="1362786"/>
          </a:xfrm>
        </p:grpSpPr>
        <p:sp>
          <p:nvSpPr>
            <p:cNvPr id="24" name="Freeform 24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19050"/>
              <a:ext cx="2780747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Lege die Rolle der KI fest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5654279" y="1263381"/>
            <a:ext cx="2090325" cy="8670026"/>
            <a:chOff x="0" y="0"/>
            <a:chExt cx="2787099" cy="11560035"/>
          </a:xfrm>
        </p:grpSpPr>
        <p:sp>
          <p:nvSpPr>
            <p:cNvPr id="28" name="Freeform 28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19050"/>
              <a:ext cx="2787099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Erkläre der KI genau und spezifisch, was deine Aufgabe ist</a:t>
              </a:r>
            </a:p>
          </p:txBody>
        </p:sp>
      </p:grpSp>
      <p:sp>
        <p:nvSpPr>
          <p:cNvPr id="31" name="Freeform 31" descr="Klemmbrett abgehakt Silhouette"/>
          <p:cNvSpPr/>
          <p:nvPr/>
        </p:nvSpPr>
        <p:spPr>
          <a:xfrm>
            <a:off x="6024301" y="1265038"/>
            <a:ext cx="1371602" cy="1371600"/>
          </a:xfrm>
          <a:custGeom>
            <a:avLst/>
            <a:gdLst/>
            <a:ahLst/>
            <a:cxnLst/>
            <a:rect l="l" t="t" r="r" b="b"/>
            <a:pathLst>
              <a:path w="1371602" h="1371600">
                <a:moveTo>
                  <a:pt x="0" y="0"/>
                </a:moveTo>
                <a:lnTo>
                  <a:pt x="1371602" y="0"/>
                </a:lnTo>
                <a:lnTo>
                  <a:pt x="1371602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32" name="Group 32"/>
          <p:cNvGrpSpPr/>
          <p:nvPr/>
        </p:nvGrpSpPr>
        <p:grpSpPr>
          <a:xfrm>
            <a:off x="5663537" y="2677170"/>
            <a:ext cx="2071809" cy="1022090"/>
            <a:chOff x="0" y="0"/>
            <a:chExt cx="2762411" cy="1362786"/>
          </a:xfrm>
        </p:grpSpPr>
        <p:sp>
          <p:nvSpPr>
            <p:cNvPr id="33" name="Freeform 33"/>
            <p:cNvSpPr/>
            <p:nvPr/>
          </p:nvSpPr>
          <p:spPr>
            <a:xfrm>
              <a:off x="33909" y="33909"/>
              <a:ext cx="2711577" cy="1311910"/>
            </a:xfrm>
            <a:custGeom>
              <a:avLst/>
              <a:gdLst/>
              <a:ahLst/>
              <a:cxnLst/>
              <a:rect l="l" t="t" r="r" b="b"/>
              <a:pathLst>
                <a:path w="2711577" h="1311910">
                  <a:moveTo>
                    <a:pt x="0" y="0"/>
                  </a:moveTo>
                  <a:lnTo>
                    <a:pt x="2711577" y="0"/>
                  </a:lnTo>
                  <a:lnTo>
                    <a:pt x="2711577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0" y="0"/>
              <a:ext cx="2779395" cy="1379728"/>
            </a:xfrm>
            <a:custGeom>
              <a:avLst/>
              <a:gdLst/>
              <a:ahLst/>
              <a:cxnLst/>
              <a:rect l="l" t="t" r="r" b="b"/>
              <a:pathLst>
                <a:path w="2779395" h="1379728">
                  <a:moveTo>
                    <a:pt x="33909" y="0"/>
                  </a:moveTo>
                  <a:lnTo>
                    <a:pt x="2745486" y="0"/>
                  </a:lnTo>
                  <a:cubicBezTo>
                    <a:pt x="2764155" y="0"/>
                    <a:pt x="2779395" y="15113"/>
                    <a:pt x="2779395" y="33909"/>
                  </a:cubicBezTo>
                  <a:lnTo>
                    <a:pt x="2779395" y="1345819"/>
                  </a:lnTo>
                  <a:cubicBezTo>
                    <a:pt x="2779395" y="1364488"/>
                    <a:pt x="2764282" y="1379728"/>
                    <a:pt x="2745486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45486" y="1311910"/>
                  </a:lnTo>
                  <a:lnTo>
                    <a:pt x="2745486" y="1345819"/>
                  </a:lnTo>
                  <a:lnTo>
                    <a:pt x="2711577" y="1345819"/>
                  </a:lnTo>
                  <a:lnTo>
                    <a:pt x="2711577" y="33909"/>
                  </a:lnTo>
                  <a:lnTo>
                    <a:pt x="2745486" y="33909"/>
                  </a:lnTo>
                  <a:lnTo>
                    <a:pt x="2745486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2762411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Erläutere den Kontext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8142219" y="1243607"/>
            <a:ext cx="2090325" cy="8670028"/>
            <a:chOff x="0" y="0"/>
            <a:chExt cx="2787099" cy="11560037"/>
          </a:xfrm>
        </p:grpSpPr>
        <p:sp>
          <p:nvSpPr>
            <p:cNvPr id="37" name="Freeform 37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-19050"/>
              <a:ext cx="2787099" cy="115790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Nimm im Prompt Bezug auf Theorien und Modelle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40" name="Freeform 40" descr="Monitor Silhouette"/>
          <p:cNvSpPr/>
          <p:nvPr/>
        </p:nvSpPr>
        <p:spPr>
          <a:xfrm>
            <a:off x="8479345" y="1225260"/>
            <a:ext cx="1371601" cy="1371600"/>
          </a:xfrm>
          <a:custGeom>
            <a:avLst/>
            <a:gdLst/>
            <a:ahLst/>
            <a:cxnLst/>
            <a:rect l="l" t="t" r="r" b="b"/>
            <a:pathLst>
              <a:path w="1371601" h="1371600">
                <a:moveTo>
                  <a:pt x="0" y="0"/>
                </a:moveTo>
                <a:lnTo>
                  <a:pt x="1371600" y="0"/>
                </a:lnTo>
                <a:lnTo>
                  <a:pt x="1371600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41" name="Group 41"/>
          <p:cNvGrpSpPr/>
          <p:nvPr/>
        </p:nvGrpSpPr>
        <p:grpSpPr>
          <a:xfrm>
            <a:off x="8144600" y="2667318"/>
            <a:ext cx="2085562" cy="1022090"/>
            <a:chOff x="0" y="0"/>
            <a:chExt cx="2780749" cy="1362786"/>
          </a:xfrm>
        </p:grpSpPr>
        <p:sp>
          <p:nvSpPr>
            <p:cNvPr id="42" name="Freeform 42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3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19050"/>
              <a:ext cx="2780749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Integriere theoretische Modelle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0610855" y="1273385"/>
            <a:ext cx="2090325" cy="8670026"/>
            <a:chOff x="0" y="0"/>
            <a:chExt cx="2787099" cy="11560035"/>
          </a:xfrm>
        </p:grpSpPr>
        <p:sp>
          <p:nvSpPr>
            <p:cNvPr id="46" name="Freeform 46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7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-19050"/>
              <a:ext cx="2787099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Wie soll der Output aus deiner Sicht aussehen?</a:t>
              </a:r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Führe gute Beispiele an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49" name="Freeform 49" descr="Puzzleteile Silhouette"/>
          <p:cNvSpPr/>
          <p:nvPr/>
        </p:nvSpPr>
        <p:spPr>
          <a:xfrm>
            <a:off x="10959024" y="1265038"/>
            <a:ext cx="1371601" cy="1371600"/>
          </a:xfrm>
          <a:custGeom>
            <a:avLst/>
            <a:gdLst/>
            <a:ahLst/>
            <a:cxnLst/>
            <a:rect l="l" t="t" r="r" b="b"/>
            <a:pathLst>
              <a:path w="1371601" h="1371600">
                <a:moveTo>
                  <a:pt x="0" y="0"/>
                </a:moveTo>
                <a:lnTo>
                  <a:pt x="1371600" y="0"/>
                </a:lnTo>
                <a:lnTo>
                  <a:pt x="1371600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50" name="Group 50"/>
          <p:cNvGrpSpPr/>
          <p:nvPr/>
        </p:nvGrpSpPr>
        <p:grpSpPr>
          <a:xfrm>
            <a:off x="10613236" y="2657368"/>
            <a:ext cx="2085562" cy="1022089"/>
            <a:chOff x="0" y="0"/>
            <a:chExt cx="2780749" cy="1362786"/>
          </a:xfrm>
        </p:grpSpPr>
        <p:sp>
          <p:nvSpPr>
            <p:cNvPr id="51" name="Freeform 51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Freeform 52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-19050"/>
              <a:ext cx="2780749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Biete</a:t>
              </a:r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Beispiele an</a:t>
              </a: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3068299" y="1273383"/>
            <a:ext cx="2090325" cy="8670026"/>
            <a:chOff x="0" y="0"/>
            <a:chExt cx="2787099" cy="11560035"/>
          </a:xfrm>
        </p:grpSpPr>
        <p:sp>
          <p:nvSpPr>
            <p:cNvPr id="55" name="Freeform 55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56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19050"/>
              <a:ext cx="2787099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Spezifiziere den Output in Zahlen, lege Sprache, Sprachniveau und das Format fest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58" name="Freeform 58" descr="Entscheidungsdiagramm Silhouette"/>
          <p:cNvSpPr/>
          <p:nvPr/>
        </p:nvSpPr>
        <p:spPr>
          <a:xfrm>
            <a:off x="13427661" y="1334592"/>
            <a:ext cx="1371601" cy="1371600"/>
          </a:xfrm>
          <a:custGeom>
            <a:avLst/>
            <a:gdLst/>
            <a:ahLst/>
            <a:cxnLst/>
            <a:rect l="l" t="t" r="r" b="b"/>
            <a:pathLst>
              <a:path w="1371601" h="1371600">
                <a:moveTo>
                  <a:pt x="0" y="0"/>
                </a:moveTo>
                <a:lnTo>
                  <a:pt x="1371600" y="0"/>
                </a:lnTo>
                <a:lnTo>
                  <a:pt x="1371600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59" name="Group 59"/>
          <p:cNvGrpSpPr/>
          <p:nvPr/>
        </p:nvGrpSpPr>
        <p:grpSpPr>
          <a:xfrm>
            <a:off x="13070680" y="2677140"/>
            <a:ext cx="2085562" cy="1022089"/>
            <a:chOff x="0" y="0"/>
            <a:chExt cx="2780749" cy="1362786"/>
          </a:xfrm>
        </p:grpSpPr>
        <p:sp>
          <p:nvSpPr>
            <p:cNvPr id="60" name="Freeform 60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61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0" y="-19050"/>
              <a:ext cx="2780749" cy="13818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Spezifiziere den Output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15525743" y="1275333"/>
            <a:ext cx="2090325" cy="8670026"/>
            <a:chOff x="0" y="0"/>
            <a:chExt cx="2787099" cy="11560035"/>
          </a:xfrm>
        </p:grpSpPr>
        <p:sp>
          <p:nvSpPr>
            <p:cNvPr id="64" name="Freeform 64"/>
            <p:cNvSpPr/>
            <p:nvPr/>
          </p:nvSpPr>
          <p:spPr>
            <a:xfrm>
              <a:off x="38100" y="38100"/>
              <a:ext cx="2729992" cy="11502898"/>
            </a:xfrm>
            <a:custGeom>
              <a:avLst/>
              <a:gdLst/>
              <a:ahLst/>
              <a:cxnLst/>
              <a:rect l="l" t="t" r="r" b="b"/>
              <a:pathLst>
                <a:path w="2729992" h="11502898">
                  <a:moveTo>
                    <a:pt x="0" y="0"/>
                  </a:moveTo>
                  <a:lnTo>
                    <a:pt x="2729992" y="0"/>
                  </a:lnTo>
                  <a:lnTo>
                    <a:pt x="2729992" y="11502898"/>
                  </a:lnTo>
                  <a:lnTo>
                    <a:pt x="0" y="1150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65"/>
            <p:cNvSpPr/>
            <p:nvPr/>
          </p:nvSpPr>
          <p:spPr>
            <a:xfrm>
              <a:off x="0" y="0"/>
              <a:ext cx="2806192" cy="11579098"/>
            </a:xfrm>
            <a:custGeom>
              <a:avLst/>
              <a:gdLst/>
              <a:ahLst/>
              <a:cxnLst/>
              <a:rect l="l" t="t" r="r" b="b"/>
              <a:pathLst>
                <a:path w="2806192" h="11579098">
                  <a:moveTo>
                    <a:pt x="38100" y="0"/>
                  </a:moveTo>
                  <a:lnTo>
                    <a:pt x="2768092" y="0"/>
                  </a:lnTo>
                  <a:cubicBezTo>
                    <a:pt x="2789174" y="0"/>
                    <a:pt x="2806192" y="17018"/>
                    <a:pt x="2806192" y="38100"/>
                  </a:cubicBezTo>
                  <a:lnTo>
                    <a:pt x="2806192" y="11540998"/>
                  </a:lnTo>
                  <a:cubicBezTo>
                    <a:pt x="2806192" y="11562080"/>
                    <a:pt x="2789174" y="11579098"/>
                    <a:pt x="2768092" y="11579098"/>
                  </a:cubicBezTo>
                  <a:lnTo>
                    <a:pt x="38100" y="11579098"/>
                  </a:lnTo>
                  <a:cubicBezTo>
                    <a:pt x="17018" y="11579098"/>
                    <a:pt x="0" y="11562080"/>
                    <a:pt x="0" y="11540998"/>
                  </a:cubicBezTo>
                  <a:lnTo>
                    <a:pt x="0" y="38100"/>
                  </a:lnTo>
                  <a:cubicBezTo>
                    <a:pt x="0" y="17018"/>
                    <a:pt x="17018" y="0"/>
                    <a:pt x="38100" y="0"/>
                  </a:cubicBezTo>
                  <a:moveTo>
                    <a:pt x="38100" y="76200"/>
                  </a:moveTo>
                  <a:lnTo>
                    <a:pt x="38100" y="38100"/>
                  </a:lnTo>
                  <a:lnTo>
                    <a:pt x="76200" y="38100"/>
                  </a:lnTo>
                  <a:lnTo>
                    <a:pt x="76200" y="11540998"/>
                  </a:lnTo>
                  <a:lnTo>
                    <a:pt x="38100" y="11540998"/>
                  </a:lnTo>
                  <a:lnTo>
                    <a:pt x="38100" y="11502898"/>
                  </a:lnTo>
                  <a:lnTo>
                    <a:pt x="2768092" y="11502898"/>
                  </a:lnTo>
                  <a:lnTo>
                    <a:pt x="2768092" y="11540998"/>
                  </a:lnTo>
                  <a:lnTo>
                    <a:pt x="2729992" y="11540998"/>
                  </a:lnTo>
                  <a:lnTo>
                    <a:pt x="2729992" y="38100"/>
                  </a:lnTo>
                  <a:lnTo>
                    <a:pt x="2768092" y="38100"/>
                  </a:lnTo>
                  <a:lnTo>
                    <a:pt x="2768092" y="76200"/>
                  </a:lnTo>
                  <a:lnTo>
                    <a:pt x="38100" y="76200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19050"/>
              <a:ext cx="2787099" cy="11579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endParaRPr/>
            </a:p>
            <a:p>
              <a:pPr algn="ctr">
                <a:lnSpc>
                  <a:spcPts val="2340"/>
                </a:lnSpc>
              </a:pPr>
              <a:r>
                <a:rPr lang="en-US" sz="1950" b="1">
                  <a:solidFill>
                    <a:srgbClr val="33374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Gehe mit der KI ins Gespräch und verbessere das Ergebnis</a:t>
              </a: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  <a:p>
              <a:pPr algn="ctr">
                <a:lnSpc>
                  <a:spcPts val="2340"/>
                </a:lnSpc>
              </a:pPr>
              <a:endParaRPr lang="en-US" sz="1950" b="1">
                <a:solidFill>
                  <a:srgbClr val="333746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sp>
        <p:nvSpPr>
          <p:cNvPr id="67" name="Freeform 67" descr="Chat Silhouette"/>
          <p:cNvSpPr/>
          <p:nvPr/>
        </p:nvSpPr>
        <p:spPr>
          <a:xfrm>
            <a:off x="15934753" y="1296765"/>
            <a:ext cx="1371601" cy="1371600"/>
          </a:xfrm>
          <a:custGeom>
            <a:avLst/>
            <a:gdLst/>
            <a:ahLst/>
            <a:cxnLst/>
            <a:rect l="l" t="t" r="r" b="b"/>
            <a:pathLst>
              <a:path w="1371601" h="1371600">
                <a:moveTo>
                  <a:pt x="0" y="0"/>
                </a:moveTo>
                <a:lnTo>
                  <a:pt x="1371601" y="0"/>
                </a:lnTo>
                <a:lnTo>
                  <a:pt x="1371601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68" name="Group 68"/>
          <p:cNvGrpSpPr/>
          <p:nvPr/>
        </p:nvGrpSpPr>
        <p:grpSpPr>
          <a:xfrm>
            <a:off x="15528124" y="2649312"/>
            <a:ext cx="2085562" cy="1022089"/>
            <a:chOff x="0" y="0"/>
            <a:chExt cx="2780749" cy="1362786"/>
          </a:xfrm>
        </p:grpSpPr>
        <p:sp>
          <p:nvSpPr>
            <p:cNvPr id="69" name="Freeform 69"/>
            <p:cNvSpPr/>
            <p:nvPr/>
          </p:nvSpPr>
          <p:spPr>
            <a:xfrm>
              <a:off x="33909" y="33909"/>
              <a:ext cx="2729865" cy="1311910"/>
            </a:xfrm>
            <a:custGeom>
              <a:avLst/>
              <a:gdLst/>
              <a:ahLst/>
              <a:cxnLst/>
              <a:rect l="l" t="t" r="r" b="b"/>
              <a:pathLst>
                <a:path w="2729865" h="1311910">
                  <a:moveTo>
                    <a:pt x="0" y="0"/>
                  </a:moveTo>
                  <a:lnTo>
                    <a:pt x="2729865" y="0"/>
                  </a:lnTo>
                  <a:lnTo>
                    <a:pt x="2729865" y="1311910"/>
                  </a:lnTo>
                  <a:lnTo>
                    <a:pt x="0" y="1311910"/>
                  </a:lnTo>
                  <a:close/>
                </a:path>
              </a:pathLst>
            </a:custGeom>
            <a:solidFill>
              <a:srgbClr val="6D6AF7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70"/>
            <p:cNvSpPr/>
            <p:nvPr/>
          </p:nvSpPr>
          <p:spPr>
            <a:xfrm>
              <a:off x="0" y="0"/>
              <a:ext cx="2797683" cy="1379728"/>
            </a:xfrm>
            <a:custGeom>
              <a:avLst/>
              <a:gdLst/>
              <a:ahLst/>
              <a:cxnLst/>
              <a:rect l="l" t="t" r="r" b="b"/>
              <a:pathLst>
                <a:path w="2797683" h="1379728">
                  <a:moveTo>
                    <a:pt x="33909" y="0"/>
                  </a:moveTo>
                  <a:lnTo>
                    <a:pt x="2763774" y="0"/>
                  </a:lnTo>
                  <a:cubicBezTo>
                    <a:pt x="2782443" y="0"/>
                    <a:pt x="2797683" y="15113"/>
                    <a:pt x="2797683" y="33909"/>
                  </a:cubicBezTo>
                  <a:lnTo>
                    <a:pt x="2797683" y="1345819"/>
                  </a:lnTo>
                  <a:cubicBezTo>
                    <a:pt x="2797683" y="1364488"/>
                    <a:pt x="2782570" y="1379728"/>
                    <a:pt x="2763774" y="1379728"/>
                  </a:cubicBezTo>
                  <a:lnTo>
                    <a:pt x="33909" y="1379728"/>
                  </a:lnTo>
                  <a:cubicBezTo>
                    <a:pt x="15240" y="1379728"/>
                    <a:pt x="0" y="1364615"/>
                    <a:pt x="0" y="1345819"/>
                  </a:cubicBezTo>
                  <a:lnTo>
                    <a:pt x="0" y="33909"/>
                  </a:lnTo>
                  <a:cubicBezTo>
                    <a:pt x="0" y="15113"/>
                    <a:pt x="15113" y="0"/>
                    <a:pt x="33909" y="0"/>
                  </a:cubicBezTo>
                  <a:moveTo>
                    <a:pt x="33909" y="67691"/>
                  </a:moveTo>
                  <a:lnTo>
                    <a:pt x="33909" y="33909"/>
                  </a:lnTo>
                  <a:lnTo>
                    <a:pt x="67691" y="33909"/>
                  </a:lnTo>
                  <a:lnTo>
                    <a:pt x="67691" y="1345819"/>
                  </a:lnTo>
                  <a:lnTo>
                    <a:pt x="33909" y="1345819"/>
                  </a:lnTo>
                  <a:lnTo>
                    <a:pt x="33909" y="1311910"/>
                  </a:lnTo>
                  <a:lnTo>
                    <a:pt x="2763774" y="1311910"/>
                  </a:lnTo>
                  <a:lnTo>
                    <a:pt x="2763774" y="1345819"/>
                  </a:lnTo>
                  <a:lnTo>
                    <a:pt x="2729865" y="1345819"/>
                  </a:lnTo>
                  <a:lnTo>
                    <a:pt x="2729865" y="33909"/>
                  </a:lnTo>
                  <a:lnTo>
                    <a:pt x="2763774" y="33909"/>
                  </a:lnTo>
                  <a:lnTo>
                    <a:pt x="2763774" y="67691"/>
                  </a:lnTo>
                  <a:lnTo>
                    <a:pt x="33909" y="67691"/>
                  </a:lnTo>
                  <a:close/>
                </a:path>
              </a:pathLst>
            </a:custGeom>
            <a:solidFill>
              <a:srgbClr val="A7A6FA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0" y="-9525"/>
              <a:ext cx="2780749" cy="1372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r>
                <a:rPr lang="en-US" sz="2100" b="1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Gehe in den Dialog</a:t>
              </a:r>
            </a:p>
          </p:txBody>
        </p:sp>
      </p:grpSp>
      <p:sp>
        <p:nvSpPr>
          <p:cNvPr id="72" name="Footer Placeholder 71">
            <a:extLst>
              <a:ext uri="{FF2B5EF4-FFF2-40B4-BE49-F238E27FC236}">
                <a16:creationId xmlns:a16="http://schemas.microsoft.com/office/drawing/2014/main" id="{A52751EF-5C53-0FBB-FC27-215632C52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936832"/>
            <a:ext cx="18291672" cy="351354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278532" y="331857"/>
            <a:ext cx="12990428" cy="898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endParaRPr/>
          </a:p>
          <a:p>
            <a:pPr algn="l">
              <a:lnSpc>
                <a:spcPts val="8640"/>
              </a:lnSpc>
            </a:pPr>
            <a:endParaRPr/>
          </a:p>
          <a:p>
            <a:pPr algn="l">
              <a:lnSpc>
                <a:spcPts val="8640"/>
              </a:lnSpc>
            </a:pPr>
            <a:endParaRPr/>
          </a:p>
          <a:p>
            <a:pPr algn="l">
              <a:lnSpc>
                <a:spcPts val="8640"/>
              </a:lnSpc>
            </a:pPr>
            <a:r>
              <a:rPr lang="en-US" sz="7200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Megaprompt</a:t>
            </a:r>
            <a:r>
              <a:rPr lang="en-US" sz="72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7200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Beispiel</a:t>
            </a:r>
            <a:r>
              <a:rPr lang="en-US" sz="72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: </a:t>
            </a:r>
          </a:p>
          <a:p>
            <a:pPr algn="l">
              <a:lnSpc>
                <a:spcPts val="8640"/>
              </a:lnSpc>
            </a:pPr>
            <a:r>
              <a:rPr lang="en-US" sz="72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Smartphone &amp; </a:t>
            </a:r>
            <a:r>
              <a:rPr lang="en-US" sz="7200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Tarifberatung</a:t>
            </a:r>
            <a:endParaRPr lang="en-US" sz="7200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8640"/>
              </a:lnSpc>
            </a:pPr>
            <a:endParaRPr lang="en-US" sz="7200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8640"/>
              </a:lnSpc>
            </a:pPr>
            <a:endParaRPr lang="en-US" sz="7200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8640"/>
              </a:lnSpc>
            </a:pPr>
            <a:endParaRPr lang="en-US" sz="7200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4416875" y="5563114"/>
            <a:ext cx="3204664" cy="4114800"/>
          </a:xfrm>
          <a:custGeom>
            <a:avLst/>
            <a:gdLst/>
            <a:ahLst/>
            <a:cxnLst/>
            <a:rect l="l" t="t" r="r" b="b"/>
            <a:pathLst>
              <a:path w="3204664" h="4114800">
                <a:moveTo>
                  <a:pt x="0" y="0"/>
                </a:moveTo>
                <a:lnTo>
                  <a:pt x="3204665" y="0"/>
                </a:lnTo>
                <a:lnTo>
                  <a:pt x="320466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6" name="Freeform 6"/>
          <p:cNvSpPr/>
          <p:nvPr/>
        </p:nvSpPr>
        <p:spPr>
          <a:xfrm>
            <a:off x="12220348" y="1028700"/>
            <a:ext cx="2935884" cy="3243844"/>
          </a:xfrm>
          <a:custGeom>
            <a:avLst/>
            <a:gdLst/>
            <a:ahLst/>
            <a:cxnLst/>
            <a:rect l="l" t="t" r="r" b="b"/>
            <a:pathLst>
              <a:path w="2935884" h="3243844">
                <a:moveTo>
                  <a:pt x="0" y="0"/>
                </a:moveTo>
                <a:lnTo>
                  <a:pt x="2935884" y="0"/>
                </a:lnTo>
                <a:lnTo>
                  <a:pt x="2935884" y="3243844"/>
                </a:lnTo>
                <a:lnTo>
                  <a:pt x="0" y="32438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F046CA-7DA0-D2ED-4367-E2D6BF478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923061"/>
            <a:ext cx="18291672" cy="365125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06393" y="714375"/>
            <a:ext cx="17428911" cy="6455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Klare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Aufgabenstruktur</a:t>
            </a:r>
            <a:endParaRPr lang="en-US" sz="3149" b="1">
              <a:solidFill>
                <a:srgbClr val="000000"/>
              </a:solidFill>
              <a:highlight>
                <a:srgbClr val="FFFF00"/>
              </a:highlight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Ich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brauche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Hilfe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um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neues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Smartphone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passenden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Tarif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zu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finden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Bitte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bearbeite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die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folgenden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Punkte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nacheinander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vollständig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AutoNum type="arabicPeriod"/>
            </a:pP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Empfiehl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2–3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aktuelle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Smartphone-Modelle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unter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400 €, die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besonders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für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junge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Leute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geeignet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sind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(z. B.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gute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Kamera,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viel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Speicher,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aktuelles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System).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AutoNum type="arabicPeriod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Berechne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die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Gesamtkosten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für 24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Monate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⟶ 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inkl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Gerät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monatlichen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Kosten,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evtl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Einmalzahlungen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AutoNum type="arabicPeriod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Erstelle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übersichtliche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Vergleichstabelle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.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AutoNum type="arabicPeriod"/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Gib mir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klare</a:t>
            </a:r>
            <a:r>
              <a:rPr lang="en-US" sz="31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 b="1" err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Empfehlung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Welche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Kombination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bei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meinem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Budget am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sinnvollsten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?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39AED-E3D0-77D0-49FF-A5CA2E0A4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826664"/>
            <a:ext cx="18291672" cy="461522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06393" y="714375"/>
            <a:ext cx="17428911" cy="9084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Rolle der KI</a:t>
            </a:r>
          </a:p>
          <a:p>
            <a:pPr algn="l">
              <a:lnSpc>
                <a:spcPts val="3779"/>
              </a:lnSpc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Du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bist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neutraler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geduldiger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Technikberater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in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Elektronikfachgeschäft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Du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erklärst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verständlich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vergleichst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ehrlich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gibst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sparsame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sinnvolle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Tipps – so,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wie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man es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in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guten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Fachgeschäft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wünschen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würde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00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</a:t>
            </a:r>
            <a:r>
              <a:rPr lang="en-US" sz="3100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Kontext</a:t>
            </a:r>
            <a:r>
              <a:rPr lang="en-US" sz="3100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/ </a:t>
            </a:r>
            <a:r>
              <a:rPr lang="en-US" sz="3100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Ausgangslage</a:t>
            </a:r>
            <a:endParaRPr lang="en-US" sz="3100" b="1">
              <a:solidFill>
                <a:srgbClr val="000000"/>
              </a:solidFill>
              <a:highlight>
                <a:srgbClr val="FFFF00"/>
              </a:highlight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Ich bin 17 Jahre alt,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Ausbildung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Einzelhandel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verdiene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ca. 850 €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netto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Monat. Mein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aktuelles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Handy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alt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langsam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Ich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suche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neues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Smartphone für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gute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Fotos, Musik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hören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Navigation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Mindestens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10 GB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Datenvolumen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Max. 50 €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monatlich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Wichtig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mir:</a:t>
            </a: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Gutes Preis-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Leistungs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Verhältnis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L</a:t>
            </a:r>
            <a:r>
              <a:rPr lang="en-US" sz="31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ange </a:t>
            </a:r>
            <a:r>
              <a:rPr lang="en-US" sz="310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Nutzbarkeit</a:t>
            </a:r>
            <a:endParaRPr lang="en-US" sz="3100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marL="679450" lvl="1" indent="-33972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versteckten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Kosten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oder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Vertragsfallen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06F0B-CFB9-27AF-6D72-18A8BE185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799122"/>
            <a:ext cx="18291672" cy="489064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Freeform 4"/>
          <p:cNvSpPr/>
          <p:nvPr/>
        </p:nvSpPr>
        <p:spPr>
          <a:xfrm>
            <a:off x="306393" y="5676900"/>
            <a:ext cx="8653501" cy="4326751"/>
          </a:xfrm>
          <a:custGeom>
            <a:avLst/>
            <a:gdLst/>
            <a:ahLst/>
            <a:cxnLst/>
            <a:rect l="l" t="t" r="r" b="b"/>
            <a:pathLst>
              <a:path w="8653501" h="4326751">
                <a:moveTo>
                  <a:pt x="0" y="0"/>
                </a:moveTo>
                <a:lnTo>
                  <a:pt x="8653501" y="0"/>
                </a:lnTo>
                <a:lnTo>
                  <a:pt x="8653501" y="4326751"/>
                </a:lnTo>
                <a:lnTo>
                  <a:pt x="0" y="43267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0" t="-1020" r="-510"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TextBox 5"/>
          <p:cNvSpPr txBox="1"/>
          <p:nvPr/>
        </p:nvSpPr>
        <p:spPr>
          <a:xfrm>
            <a:off x="306393" y="714375"/>
            <a:ext cx="17428911" cy="5186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Kognitive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Aktivierung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,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theoretische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Modelle</a:t>
            </a:r>
          </a:p>
          <a:p>
            <a:pPr algn="l">
              <a:lnSpc>
                <a:spcPts val="3779"/>
              </a:lnSpc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Zeige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mir bitte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Vor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Nachteile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jeder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Option,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damit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ich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informierte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Entscheidung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treffen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Wenn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etwas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kritisch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oder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auffällig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(z. B.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versteckte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Gebühren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Knebelverträge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weise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aktiv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darauf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hin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Beispielhafte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Darstellung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Bitte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strukturiere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die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Informationen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so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ähnlich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wie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hier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A083D-FCE5-C0A7-0791-3EC55AEC8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991916"/>
            <a:ext cx="18291672" cy="296270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06393" y="714375"/>
            <a:ext cx="17428911" cy="9572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Ausgabeformat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&amp;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Sprache</a:t>
            </a:r>
            <a:endParaRPr lang="en-US" sz="3149" b="1">
              <a:solidFill>
                <a:srgbClr val="000000"/>
              </a:solidFill>
              <a:highlight>
                <a:srgbClr val="FFFF00"/>
              </a:highlight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Gib die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Informationen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in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übersichtlichen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Vergleichstabelle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aus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die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schnellen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klaren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Vergleich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ermöglicht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Tabellenstruktur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Spalten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verschiedene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Vorschläge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/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Kombinationen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(z. B. Handy + Tarif)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Zeilen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Kriterien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/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Merkmale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zum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Vergleich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(z. B.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Gerät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Anbieter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Datenvolumen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Kosten,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Vorteile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…)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Weitere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Anforderungen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Verwende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einfache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verständliche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Sprache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Nutze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Stichpunkte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bei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den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Vor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Nachteilen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Erkläre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Fachbegriffe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ganz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kurz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wenn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nötig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80079" lvl="1" indent="-340039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Achte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auf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klare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Gliederung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und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Lesbarkeit</a:t>
            </a: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#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Rückfragen</a:t>
            </a:r>
            <a:r>
              <a:rPr lang="en-US" sz="3149" b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3149" b="1" err="1">
                <a:solidFill>
                  <a:srgbClr val="000000"/>
                </a:solidFill>
                <a:highlight>
                  <a:srgbClr val="FFFF00"/>
                </a:highlight>
                <a:latin typeface="Arimo Bold"/>
                <a:ea typeface="Arimo Bold"/>
                <a:cs typeface="Arimo Bold"/>
                <a:sym typeface="Arimo Bold"/>
              </a:rPr>
              <a:t>zulassen</a:t>
            </a:r>
            <a:endParaRPr lang="en-US" sz="3149" b="1">
              <a:solidFill>
                <a:srgbClr val="000000"/>
              </a:solidFill>
              <a:highlight>
                <a:srgbClr val="FFFF00"/>
              </a:highlight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149" b="1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Wenn du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noch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Informationen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brauchst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stell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mir bitte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gezielte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Rückfragen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bevor du </a:t>
            </a:r>
            <a:r>
              <a:rPr lang="en-US" sz="3149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antwortest</a:t>
            </a:r>
            <a:r>
              <a:rPr lang="en-US" sz="314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3149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46476-05C7-CFF3-30AA-CD7E5DA82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950603"/>
            <a:ext cx="18291672" cy="337583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Freeform 4"/>
          <p:cNvSpPr/>
          <p:nvPr/>
        </p:nvSpPr>
        <p:spPr>
          <a:xfrm>
            <a:off x="2493527" y="1308611"/>
            <a:ext cx="13325964" cy="7684204"/>
          </a:xfrm>
          <a:custGeom>
            <a:avLst/>
            <a:gdLst/>
            <a:ahLst/>
            <a:cxnLst/>
            <a:rect l="l" t="t" r="r" b="b"/>
            <a:pathLst>
              <a:path w="13325964" h="7684204">
                <a:moveTo>
                  <a:pt x="0" y="0"/>
                </a:moveTo>
                <a:lnTo>
                  <a:pt x="13325964" y="0"/>
                </a:lnTo>
                <a:lnTo>
                  <a:pt x="13325964" y="7684204"/>
                </a:lnTo>
                <a:lnTo>
                  <a:pt x="0" y="76842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884"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TextBox 5"/>
          <p:cNvSpPr txBox="1"/>
          <p:nvPr/>
        </p:nvSpPr>
        <p:spPr>
          <a:xfrm>
            <a:off x="336831" y="385152"/>
            <a:ext cx="2514838" cy="628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59"/>
              </a:lnSpc>
              <a:spcBef>
                <a:spcPct val="0"/>
              </a:spcBef>
            </a:pPr>
            <a:r>
              <a:rPr lang="en-US" sz="40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Ergebnis: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82CFDA-201F-E89B-41B4-0061AF1D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895519"/>
            <a:ext cx="18291672" cy="392667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36831" y="385152"/>
            <a:ext cx="2514838" cy="628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59"/>
              </a:lnSpc>
              <a:spcBef>
                <a:spcPct val="0"/>
              </a:spcBef>
            </a:pPr>
            <a:r>
              <a:rPr lang="en-US" sz="4049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Ergebnis: </a:t>
            </a:r>
          </a:p>
        </p:txBody>
      </p:sp>
      <p:sp>
        <p:nvSpPr>
          <p:cNvPr id="5" name="Freeform 5"/>
          <p:cNvSpPr/>
          <p:nvPr/>
        </p:nvSpPr>
        <p:spPr>
          <a:xfrm>
            <a:off x="1857675" y="1709819"/>
            <a:ext cx="14451804" cy="6810413"/>
          </a:xfrm>
          <a:custGeom>
            <a:avLst/>
            <a:gdLst/>
            <a:ahLst/>
            <a:cxnLst/>
            <a:rect l="l" t="t" r="r" b="b"/>
            <a:pathLst>
              <a:path w="14451804" h="6810413">
                <a:moveTo>
                  <a:pt x="0" y="0"/>
                </a:moveTo>
                <a:lnTo>
                  <a:pt x="14451804" y="0"/>
                </a:lnTo>
                <a:lnTo>
                  <a:pt x="14451804" y="6810413"/>
                </a:lnTo>
                <a:lnTo>
                  <a:pt x="0" y="68104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31251-6DC3-AA35-0E22-81CD8504B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36" y="9909290"/>
            <a:ext cx="18291672" cy="378896"/>
          </a:xfrm>
        </p:spPr>
        <p:txBody>
          <a:bodyPr/>
          <a:lstStyle/>
          <a:p>
            <a:r>
              <a:rPr lang="en-US"/>
              <a:t>Foliensatz © 2025 by Sophie Christoph, Dominik Häuslein, Cora Pfeifer, Zeno Wagenspök is licensed under CC BY-SA 4.0. To view a copy of this license, visit https://creativecommons.org/licenses/by-sa/4.0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b36d9e-12c2-49e8-923d-f39da3795215">
      <Terms xmlns="http://schemas.microsoft.com/office/infopath/2007/PartnerControls"/>
    </lcf76f155ced4ddcb4097134ff3c332f>
    <TaxCatchAll xmlns="27afc91f-eced-4dcb-b0c5-b15a26f616b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5620EC9DC3BAC4D8B20F9A82957A957" ma:contentTypeVersion="12" ma:contentTypeDescription="Ein neues Dokument erstellen." ma:contentTypeScope="" ma:versionID="19199043f3661ef543773e7702c5047b">
  <xsd:schema xmlns:xsd="http://www.w3.org/2001/XMLSchema" xmlns:xs="http://www.w3.org/2001/XMLSchema" xmlns:p="http://schemas.microsoft.com/office/2006/metadata/properties" xmlns:ns2="5cb36d9e-12c2-49e8-923d-f39da3795215" xmlns:ns3="27afc91f-eced-4dcb-b0c5-b15a26f616b9" targetNamespace="http://schemas.microsoft.com/office/2006/metadata/properties" ma:root="true" ma:fieldsID="672692e5a92739c105f1f8a6878f9daf" ns2:_="" ns3:_="">
    <xsd:import namespace="5cb36d9e-12c2-49e8-923d-f39da3795215"/>
    <xsd:import namespace="27afc91f-eced-4dcb-b0c5-b15a26f616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36d9e-12c2-49e8-923d-f39da3795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0e979915-1b84-43d5-84e4-ad1a289bda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fc91f-eced-4dcb-b0c5-b15a26f616b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98fa0fb-4c0e-4e7d-b8a3-b57d0e895188}" ma:internalName="TaxCatchAll" ma:showField="CatchAllData" ma:web="27afc91f-eced-4dcb-b0c5-b15a26f616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9A2A80-DF54-4AA3-A795-82BD3AA931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EDC873-C91E-4A9C-80DA-666228E70C77}">
  <ds:schemaRefs>
    <ds:schemaRef ds:uri="1369a22b-4bea-4062-9970-38f717cc46ac"/>
    <ds:schemaRef ds:uri="http://schemas.microsoft.com/office/2006/metadata/properties"/>
    <ds:schemaRef ds:uri="http://schemas.microsoft.com/office/infopath/2007/PartnerControls"/>
    <ds:schemaRef ds:uri="5cb36d9e-12c2-49e8-923d-f39da3795215"/>
    <ds:schemaRef ds:uri="27afc91f-eced-4dcb-b0c5-b15a26f616b9"/>
  </ds:schemaRefs>
</ds:datastoreItem>
</file>

<file path=customXml/itemProps3.xml><?xml version="1.0" encoding="utf-8"?>
<ds:datastoreItem xmlns:ds="http://schemas.openxmlformats.org/officeDocument/2006/customXml" ds:itemID="{D3B29D11-817A-458A-B2A2-57E57989A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b36d9e-12c2-49e8-923d-f39da3795215"/>
    <ds:schemaRef ds:uri="27afc91f-eced-4dcb-b0c5-b15a26f616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Weise der KI eine Rolle zu</dc:title>
  <cp:revision>20</cp:revision>
  <dcterms:created xsi:type="dcterms:W3CDTF">2006-08-16T00:00:00Z</dcterms:created>
  <dcterms:modified xsi:type="dcterms:W3CDTF">2025-10-22T11:33:54Z</dcterms:modified>
  <dc:identifier>DAGtESmSolM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0x010100D5620EC9DC3BAC4D8B20F9A82957A957</vt:lpwstr>
  </property>
  <property fmtid="{D5CDD505-2E9C-101B-9397-08002B2CF9AE}" pid="3" name="MediaServiceImageTags">
    <vt:lpwstr/>
  </property>
</Properties>
</file>